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56" r:id="rId5"/>
    <p:sldId id="257" r:id="rId6"/>
    <p:sldId id="261" r:id="rId7"/>
    <p:sldId id="265" r:id="rId8"/>
    <p:sldId id="266" r:id="rId9"/>
    <p:sldId id="263" r:id="rId10"/>
    <p:sldId id="268" r:id="rId11"/>
    <p:sldId id="258" r:id="rId12"/>
    <p:sldId id="264" r:id="rId1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nuel Madrid Restrepo" initials="EM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705"/>
  </p:normalViewPr>
  <p:slideViewPr>
    <p:cSldViewPr snapToGrid="0">
      <p:cViewPr varScale="1">
        <p:scale>
          <a:sx n="108" d="100"/>
          <a:sy n="108" d="100"/>
        </p:scale>
        <p:origin x="1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/>
              <a:t>Distribucion</a:t>
            </a:r>
            <a:r>
              <a:rPr lang="es-ES_tradnl" baseline="0"/>
              <a:t> de Smartphones (%)</a:t>
            </a:r>
            <a:endParaRPr lang="es-ES_tradn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Hoja1!$A$3</c:f>
              <c:strCache>
                <c:ptCount val="1"/>
                <c:pt idx="0">
                  <c:v>Mexico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Hoja1!$B$3:$F$3</c:f>
              <c:numCache>
                <c:formatCode>General</c:formatCode>
                <c:ptCount val="5"/>
                <c:pt idx="0">
                  <c:v>77.599999999999994</c:v>
                </c:pt>
                <c:pt idx="1">
                  <c:v>7.3</c:v>
                </c:pt>
                <c:pt idx="2">
                  <c:v>5.9</c:v>
                </c:pt>
                <c:pt idx="3">
                  <c:v>5.3</c:v>
                </c:pt>
                <c:pt idx="4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F-AE44-BF2E-408EA84C2FF1}"/>
            </c:ext>
          </c:extLst>
        </c:ser>
        <c:ser>
          <c:idx val="1"/>
          <c:order val="1"/>
          <c:tx>
            <c:strRef>
              <c:f>Hoja1!$A$4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Hoja1!$B$4:$F$4</c:f>
              <c:numCache>
                <c:formatCode>General</c:formatCode>
                <c:ptCount val="5"/>
                <c:pt idx="0">
                  <c:v>57.6</c:v>
                </c:pt>
                <c:pt idx="1">
                  <c:v>5.3</c:v>
                </c:pt>
                <c:pt idx="2">
                  <c:v>35.9</c:v>
                </c:pt>
                <c:pt idx="3">
                  <c:v>0.7</c:v>
                </c:pt>
                <c:pt idx="4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F-AE44-BF2E-408EA84C2FF1}"/>
            </c:ext>
          </c:extLst>
        </c:ser>
        <c:ser>
          <c:idx val="2"/>
          <c:order val="2"/>
          <c:tx>
            <c:strRef>
              <c:f>Hoja1!$A$5</c:f>
              <c:strCache>
                <c:ptCount val="1"/>
                <c:pt idx="0">
                  <c:v>España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Hoja1!$B$5:$F$5</c:f>
              <c:numCache>
                <c:formatCode>General</c:formatCode>
                <c:ptCount val="5"/>
                <c:pt idx="0">
                  <c:v>88.6</c:v>
                </c:pt>
                <c:pt idx="1">
                  <c:v>3</c:v>
                </c:pt>
                <c:pt idx="2">
                  <c:v>7.6</c:v>
                </c:pt>
                <c:pt idx="3">
                  <c:v>0.8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BF-AE44-BF2E-408EA84C2FF1}"/>
            </c:ext>
          </c:extLst>
        </c:ser>
        <c:ser>
          <c:idx val="3"/>
          <c:order val="3"/>
          <c:tx>
            <c:strRef>
              <c:f>Hoja1!$A$6</c:f>
              <c:strCache>
                <c:ptCount val="1"/>
                <c:pt idx="0">
                  <c:v>Argentina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Hoja1!$B$6:$F$6</c:f>
              <c:numCache>
                <c:formatCode>General</c:formatCode>
                <c:ptCount val="5"/>
                <c:pt idx="0">
                  <c:v>71.8</c:v>
                </c:pt>
                <c:pt idx="1">
                  <c:v>12.9</c:v>
                </c:pt>
                <c:pt idx="2">
                  <c:v>1.7</c:v>
                </c:pt>
                <c:pt idx="3">
                  <c:v>9.9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F-AE44-BF2E-408EA84C2F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8009168"/>
        <c:axId val="2128010864"/>
      </c:barChart>
      <c:catAx>
        <c:axId val="212800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128010864"/>
        <c:crosses val="autoZero"/>
        <c:auto val="1"/>
        <c:lblAlgn val="ctr"/>
        <c:lblOffset val="100"/>
        <c:noMultiLvlLbl val="0"/>
      </c:catAx>
      <c:valAx>
        <c:axId val="212801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12800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A4DA1-B0F9-BE4E-BD8D-F6ECC197E24C}" type="datetimeFigureOut">
              <a:rPr lang="es-ES_tradnl" smtClean="0"/>
              <a:t>13/2/18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0FB72-91B2-634A-9B45-9EBBED6A3EB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16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7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73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139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3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74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4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67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87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503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9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3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36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.co/eventos/ces/2017/asi-se-movera-el-mercado-de-tecnologia-de-consumo-en-el-2017/" TargetMode="External"/><Relationship Id="rId2" Type="http://schemas.openxmlformats.org/officeDocument/2006/relationships/hyperlink" Target="https://codigoespagueti.com/noticias/mapa-plataformas-moviles-mas-usadas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orbes.com.mx/las-15-apps-mas-utilizadas-del-mundo/" TargetMode="External"/><Relationship Id="rId4" Type="http://schemas.openxmlformats.org/officeDocument/2006/relationships/hyperlink" Target="http://aksitha.com/Cloud%20Computing%20Books/Creating%20Business%20Agility%20%20How%20Convergence%20of%20Cloud,%20Social,%20Mobile,%20Video%20and%20Big%20Data%20Enables%20Competitve%20Advantage%20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804380" y="415636"/>
            <a:ext cx="7945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_tradnl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s-ES" sz="4000" b="1" i="1" dirty="0">
                <a:solidFill>
                  <a:schemeClr val="bg1"/>
                </a:solidFill>
                <a:latin typeface="Georgia" panose="02040502050405020303" pitchFamily="18" charset="0"/>
              </a:rPr>
              <a:t>Movility Drives Agility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80946" y="4382861"/>
            <a:ext cx="7636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Por: 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Emanuel Madrid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Juan Felipe Rojas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José David Henao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880946" y="36129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256E48-3379-6D4C-AB3B-658ADDBE1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34982" cy="28615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53D571-B06F-7B4B-AC96-DBE91A3E7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015" y="3774831"/>
            <a:ext cx="4001985" cy="19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688206"/>
            <a:ext cx="8321622" cy="88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CO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s-CO" dirty="0">
                <a:latin typeface="Helvetica" charset="0"/>
                <a:ea typeface="Helvetica" charset="0"/>
                <a:cs typeface="Helvetica" charset="0"/>
              </a:rPr>
              <a:t>El</a:t>
            </a:r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Movility Drives Agility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770E6C-AF38-7643-872C-DD8AB1839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713" y="3412245"/>
            <a:ext cx="2456131" cy="22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8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52217" y="956839"/>
            <a:ext cx="8796780" cy="489769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fontAlgn="ctr"/>
            <a:r>
              <a:rPr lang="es-CO" b="1" dirty="0"/>
              <a:t>Móviles: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Tablets: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Consolas de videojuegos:  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Cámaras, video y equipos relacionados: </a:t>
            </a:r>
            <a:endParaRPr lang="es-CO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Tecnologías para vehículos (infotainment): </a:t>
            </a:r>
          </a:p>
          <a:p>
            <a:pPr fontAlgn="ctr"/>
            <a:endParaRPr lang="es-CO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r>
              <a:rPr lang="es-CO" b="1" dirty="0"/>
              <a:t>Wearables: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ES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Tecnología para el hogar (smart home):</a:t>
            </a:r>
          </a:p>
          <a:p>
            <a:pPr fontAlgn="ctr"/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51262" y="-95003"/>
            <a:ext cx="8597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Convergence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of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consumer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electronics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into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smart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devices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970EDC-F31C-7A48-9A5F-B5CA8881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63" y="956839"/>
            <a:ext cx="1436310" cy="15512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F9509B-667C-E944-A66B-1B189E4E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2" y="2508054"/>
            <a:ext cx="1312040" cy="16245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E0F778A-30FD-A245-8743-D6CDC0A6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86" y="4683624"/>
            <a:ext cx="1248064" cy="11709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FF9893E-2687-4548-9E38-6AA66DB1E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607" y="1306914"/>
            <a:ext cx="980112" cy="8510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BC0F52D-9261-2144-8D86-2D14E5E8B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004" y="2909943"/>
            <a:ext cx="2634905" cy="13174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4895FB8-ECBF-8241-B788-D66FFEFF8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9002" y="4532449"/>
            <a:ext cx="2541717" cy="122757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BB2B3E-3FA6-F846-B8E0-8B88489AA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667" y="2726946"/>
            <a:ext cx="2921330" cy="15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872872"/>
            <a:ext cx="83216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latin typeface="Georgia" panose="02040502050405020303" pitchFamily="18" charset="0"/>
                <a:ea typeface="Helvetica" charset="0"/>
                <a:cs typeface="Helvetica" charset="0"/>
              </a:rPr>
              <a:t>Tiene dos valores :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s-CO" sz="2400" b="1" dirty="0">
                <a:latin typeface="Georgia" panose="02040502050405020303" pitchFamily="18" charset="0"/>
                <a:ea typeface="Helvetica" charset="0"/>
                <a:cs typeface="Helvetica" charset="0"/>
              </a:rPr>
              <a:t>Diseño </a:t>
            </a:r>
          </a:p>
          <a:p>
            <a:pPr>
              <a:lnSpc>
                <a:spcPct val="150000"/>
              </a:lnSpc>
            </a:pPr>
            <a:r>
              <a:rPr lang="es-CO" sz="2000" dirty="0">
                <a:latin typeface="Georgia" panose="02040502050405020303" pitchFamily="18" charset="0"/>
                <a:ea typeface="Helvetica" charset="0"/>
                <a:cs typeface="Helvetica" charset="0"/>
              </a:rPr>
              <a:t>Como poder sacar a la superficie una app capturando errores directamente antes de su desarrollo, para una correcta implementacion.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Executive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Insights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E117D5-9051-494D-B1C0-EBF9ED873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772" y="3029292"/>
            <a:ext cx="4284157" cy="259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1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872872"/>
            <a:ext cx="8321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s-CO" sz="2400" b="1" dirty="0">
                <a:latin typeface="Georgia" panose="02040502050405020303" pitchFamily="18" charset="0"/>
                <a:ea typeface="Helvetica" charset="0"/>
                <a:cs typeface="Helvetica" charset="0"/>
              </a:rPr>
              <a:t>Productividad</a:t>
            </a:r>
          </a:p>
          <a:p>
            <a:pPr>
              <a:lnSpc>
                <a:spcPct val="150000"/>
              </a:lnSpc>
            </a:pPr>
            <a:r>
              <a:rPr lang="es-CO" sz="2000" dirty="0">
                <a:latin typeface="Georgia" panose="02040502050405020303" pitchFamily="18" charset="0"/>
                <a:ea typeface="Helvetica" charset="0"/>
                <a:cs typeface="Helvetica" charset="0"/>
              </a:rPr>
              <a:t>En adicion al diseño toma los otros factores como la organizacion puede cambiar, organizando el tiempo.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Executive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Insights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1035CF-E8A2-FB43-8889-16ECA57E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69" y="2469789"/>
            <a:ext cx="5237019" cy="29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6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51262" y="73918"/>
            <a:ext cx="8597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Mobility Platform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250890F7-D221-F64C-8E37-4616A2E018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142331"/>
              </p:ext>
            </p:extLst>
          </p:nvPr>
        </p:nvGraphicFramePr>
        <p:xfrm>
          <a:off x="451262" y="665708"/>
          <a:ext cx="8467107" cy="374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3BF84A63-EF47-FB4A-8207-B8A4FB105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98105"/>
              </p:ext>
            </p:extLst>
          </p:nvPr>
        </p:nvGraphicFramePr>
        <p:xfrm>
          <a:off x="1398236" y="4406436"/>
          <a:ext cx="6573157" cy="1314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3504">
                  <a:extLst>
                    <a:ext uri="{9D8B030D-6E8A-4147-A177-3AD203B41FA5}">
                      <a16:colId xmlns:a16="http://schemas.microsoft.com/office/drawing/2014/main" val="1337385122"/>
                    </a:ext>
                  </a:extLst>
                </a:gridCol>
                <a:gridCol w="1272507">
                  <a:extLst>
                    <a:ext uri="{9D8B030D-6E8A-4147-A177-3AD203B41FA5}">
                      <a16:colId xmlns:a16="http://schemas.microsoft.com/office/drawing/2014/main" val="2308247819"/>
                    </a:ext>
                  </a:extLst>
                </a:gridCol>
                <a:gridCol w="1263731">
                  <a:extLst>
                    <a:ext uri="{9D8B030D-6E8A-4147-A177-3AD203B41FA5}">
                      <a16:colId xmlns:a16="http://schemas.microsoft.com/office/drawing/2014/main" val="3622211067"/>
                    </a:ext>
                  </a:extLst>
                </a:gridCol>
                <a:gridCol w="1026781">
                  <a:extLst>
                    <a:ext uri="{9D8B030D-6E8A-4147-A177-3AD203B41FA5}">
                      <a16:colId xmlns:a16="http://schemas.microsoft.com/office/drawing/2014/main" val="2353116388"/>
                    </a:ext>
                  </a:extLst>
                </a:gridCol>
                <a:gridCol w="1342715">
                  <a:extLst>
                    <a:ext uri="{9D8B030D-6E8A-4147-A177-3AD203B41FA5}">
                      <a16:colId xmlns:a16="http://schemas.microsoft.com/office/drawing/2014/main" val="1644815369"/>
                    </a:ext>
                  </a:extLst>
                </a:gridCol>
                <a:gridCol w="903919">
                  <a:extLst>
                    <a:ext uri="{9D8B030D-6E8A-4147-A177-3AD203B41FA5}">
                      <a16:colId xmlns:a16="http://schemas.microsoft.com/office/drawing/2014/main" val="4136151801"/>
                    </a:ext>
                  </a:extLst>
                </a:gridCol>
              </a:tblGrid>
              <a:tr h="15032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Distribucion de smartphones (%)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266671"/>
                  </a:ext>
                </a:extLst>
              </a:tr>
              <a:tr h="268392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 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Android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Windows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iOS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effectLst/>
                        </a:rPr>
                        <a:t>BlackBerry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Otros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726054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Mexico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887904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USA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35,9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434770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España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88,6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1137554"/>
                  </a:ext>
                </a:extLst>
              </a:tr>
              <a:tr h="207393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Argentina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71,8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12,9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1,7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9,9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 dirty="0">
                          <a:effectLst/>
                        </a:rPr>
                        <a:t>0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61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61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75968" y="226541"/>
            <a:ext cx="8321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i="1" dirty="0">
                <a:solidFill>
                  <a:srgbClr val="002060"/>
                </a:solidFill>
                <a:latin typeface="Georgia" panose="02040502050405020303" pitchFamily="18" charset="0"/>
              </a:rPr>
              <a:t>Top ten most popular applications</a:t>
            </a:r>
            <a:endParaRPr lang="es-ES" sz="20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4434AC-3A54-0E48-BFE4-F7D3F0DE7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507" y="855361"/>
            <a:ext cx="887178" cy="88717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6A33F0-591D-FF48-BBD3-1C9CE6A0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290" y="1700660"/>
            <a:ext cx="1145612" cy="11456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33C052-72FF-3443-A868-CAF513FFB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292" y="2813823"/>
            <a:ext cx="955608" cy="9556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FE5363B-1DE3-494B-A1F2-77667AD02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879" y="3769431"/>
            <a:ext cx="928433" cy="9284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8C2571-F6B9-6D41-A162-195539720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507" y="4703807"/>
            <a:ext cx="887178" cy="8871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B795CFD-D7F3-4B41-97FD-431B0C598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6443" y="811316"/>
            <a:ext cx="931223" cy="93122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6522B0-7B17-A944-A058-DAB1F27A9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1751" y="1742539"/>
            <a:ext cx="1055915" cy="10559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4E0F684-12CA-4C45-941E-235AC7B51F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751" y="2784969"/>
            <a:ext cx="973776" cy="97377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2755286-A0FC-3D4B-A739-2C4C9DD703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4298" y="3576635"/>
            <a:ext cx="1121229" cy="11212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E1FE750-D7E9-674E-9D95-1DAFEE20EA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1751" y="4617209"/>
            <a:ext cx="973776" cy="97377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0C82D67-A673-3B4F-9DB9-72355783F9A9}"/>
              </a:ext>
            </a:extLst>
          </p:cNvPr>
          <p:cNvSpPr txBox="1"/>
          <p:nvPr/>
        </p:nvSpPr>
        <p:spPr>
          <a:xfrm>
            <a:off x="2576945" y="1403082"/>
            <a:ext cx="35939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2.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3.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4.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5</a:t>
            </a:r>
            <a:r>
              <a:rPr lang="es-CO" dirty="0"/>
              <a:t>.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14460AF-46A9-984E-A940-9B8CB33F6CDB}"/>
              </a:ext>
            </a:extLst>
          </p:cNvPr>
          <p:cNvSpPr txBox="1"/>
          <p:nvPr/>
        </p:nvSpPr>
        <p:spPr>
          <a:xfrm>
            <a:off x="4462475" y="1403081"/>
            <a:ext cx="47641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6.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7.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8.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9.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10</a:t>
            </a:r>
            <a:r>
              <a:rPr lang="es-CO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20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A803F3B-E90F-C74B-9D4C-1EE36A5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7" y="401217"/>
            <a:ext cx="3645725" cy="230472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E2BA769-5CB6-3944-9CB4-845D9780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732" y="3168812"/>
            <a:ext cx="3241964" cy="18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3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51262" y="73918"/>
            <a:ext cx="8597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References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CD4AD7-9F62-134A-B9DE-A4ED7174DF27}"/>
              </a:ext>
            </a:extLst>
          </p:cNvPr>
          <p:cNvSpPr txBox="1"/>
          <p:nvPr/>
        </p:nvSpPr>
        <p:spPr>
          <a:xfrm>
            <a:off x="641269" y="961901"/>
            <a:ext cx="82652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2"/>
              </a:rPr>
              <a:t>https://codigoespagueti.com/noticias/mapa-plataformas-moviles-mas-usadas/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3"/>
              </a:rPr>
              <a:t>http://www.enter.co/eventos/ces/2017/asi-se-movera-el-mercado-de-tecnologia-de-consumo-en-el-2017/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4"/>
              </a:rPr>
              <a:t>http://aksitha.com/Cloud%20Computing%20Books/Creating%20Business%20Agility%20%20How%20Convergence%20of%20Cloud,%20Social,%20Mobile,%20Video%20and%20Big%20Data%20Enables%20Competitve%20Advantage%20.pdf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5"/>
              </a:rPr>
              <a:t>https://www.forbes.com.mx/las-15-apps-mas-utilizadas-del-mundo/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124002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955263290692D4784D72EA0A35C6260" ma:contentTypeVersion="1" ma:contentTypeDescription="Crear nuevo documento." ma:contentTypeScope="" ma:versionID="c2d2e6112d6baa8ed88620acc0e9f53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d300cc0a9f84293867af8b5a362716ca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Fecha de inicio programada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C56CF8-4459-4453-932C-7D3A8EDCE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E1218E-F2BF-43CE-97F0-76A6D1305A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F1BE622-BA61-471F-AA2F-3651AC9CFC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1407</TotalTime>
  <Words>225</Words>
  <Application>Microsoft Macintosh PowerPoint</Application>
  <PresentationFormat>Presentación en pantalla (4:3)</PresentationFormat>
  <Paragraphs>121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Georgia</vt:lpstr>
      <vt:lpstr>Georgia Cursiva</vt:lpstr>
      <vt:lpstr>Georgia Negrita Cursiva</vt:lpstr>
      <vt:lpstr>Helvetica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Patricia Giraldo Ramirez</dc:creator>
  <cp:lastModifiedBy>Emanuel Madrid Restrepo</cp:lastModifiedBy>
  <cp:revision>31</cp:revision>
  <dcterms:created xsi:type="dcterms:W3CDTF">2015-01-20T20:40:07Z</dcterms:created>
  <dcterms:modified xsi:type="dcterms:W3CDTF">2018-02-14T00:53:14Z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0x010100F955263290692D4784D72EA0A35C6260</vt:lpwstr>
  </property>
</Properties>
</file>